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6" r:id="rId1"/>
  </p:sldMasterIdLst>
  <p:notesMasterIdLst>
    <p:notesMasterId r:id="rId25"/>
  </p:notesMasterIdLst>
  <p:sldIdLst>
    <p:sldId id="256" r:id="rId2"/>
    <p:sldId id="257" r:id="rId3"/>
    <p:sldId id="258" r:id="rId4"/>
    <p:sldId id="293" r:id="rId5"/>
    <p:sldId id="263" r:id="rId6"/>
    <p:sldId id="264" r:id="rId7"/>
    <p:sldId id="294" r:id="rId8"/>
    <p:sldId id="265" r:id="rId9"/>
    <p:sldId id="295" r:id="rId10"/>
    <p:sldId id="296" r:id="rId11"/>
    <p:sldId id="298" r:id="rId12"/>
    <p:sldId id="299" r:id="rId13"/>
    <p:sldId id="300" r:id="rId14"/>
    <p:sldId id="301" r:id="rId15"/>
    <p:sldId id="267" r:id="rId16"/>
    <p:sldId id="308" r:id="rId17"/>
    <p:sldId id="297" r:id="rId18"/>
    <p:sldId id="305" r:id="rId19"/>
    <p:sldId id="303" r:id="rId20"/>
    <p:sldId id="306" r:id="rId21"/>
    <p:sldId id="304" r:id="rId22"/>
    <p:sldId id="307" r:id="rId23"/>
    <p:sldId id="309" r:id="rId24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DEBCB"/>
          </a:solidFill>
        </a:fill>
      </a:tcStyle>
    </a:wholeTbl>
    <a:band2H>
      <a:tcTxStyle/>
      <a:tcStyle>
        <a:tcBdr/>
        <a:fill>
          <a:solidFill>
            <a:srgbClr val="EFF5E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8C72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8C723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8C72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3CA"/>
          </a:solidFill>
        </a:fill>
      </a:tcStyle>
    </a:wholeTbl>
    <a:band2H>
      <a:tcTxStyle/>
      <a:tcStyle>
        <a:tcBdr/>
        <a:fill>
          <a:solidFill>
            <a:srgbClr val="F9F1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AE00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AE00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AE00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1DAD2"/>
          </a:solidFill>
        </a:fill>
      </a:tcStyle>
    </a:wholeTbl>
    <a:band2H>
      <a:tcTxStyle/>
      <a:tcStyle>
        <a:tcBdr/>
        <a:fill>
          <a:solidFill>
            <a:srgbClr val="F1EDEA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98D6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98D63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98D63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8C723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8C72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4298766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2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20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396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72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24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87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54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1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5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2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4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2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7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058F-B960-4439-B370-43D89816EE05}" type="datetimeFigureOut">
              <a:rPr lang="en-US" smtClean="0"/>
              <a:t>2/1/16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5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2/1/16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85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 defTabSz="841247">
              <a:defRPr sz="1800" spc="0">
                <a:solidFill>
                  <a:srgbClr val="000000"/>
                </a:solidFill>
              </a:defRPr>
            </a:pPr>
            <a:r>
              <a:rPr lang="en-US" sz="5428" spc="-92" dirty="0" smtClean="0">
                <a:solidFill>
                  <a:schemeClr val="tx1"/>
                </a:solidFill>
              </a:rPr>
              <a:t>C</a:t>
            </a:r>
            <a:r>
              <a:rPr sz="5428" spc="-92" dirty="0" smtClean="0">
                <a:solidFill>
                  <a:schemeClr val="tx1"/>
                </a:solidFill>
              </a:rPr>
              <a:t>HEMICAL </a:t>
            </a:r>
            <a:r>
              <a:rPr sz="5428" spc="-92" dirty="0">
                <a:solidFill>
                  <a:schemeClr val="tx1"/>
                </a:solidFill>
              </a:rPr>
              <a:t>EQUATIONS &amp; REACTIONS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5605" y="3188430"/>
            <a:ext cx="5258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buFont typeface="+mj-lt"/>
              <a:buAutoNum type="arabicPeriod" startAt="2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Balance all non-H’s and O’s first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83416" y="4312693"/>
            <a:ext cx="5715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There aren’t any! Go to the next step!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Shape 78"/>
          <p:cNvSpPr txBox="1">
            <a:spLocks/>
          </p:cNvSpPr>
          <p:nvPr/>
        </p:nvSpPr>
        <p:spPr>
          <a:xfrm>
            <a:off x="486984" y="439071"/>
            <a:ext cx="7055380" cy="140053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 sz="1800" spc="0">
                <a:solidFill>
                  <a:srgbClr val="000000"/>
                </a:solidFill>
              </a:defRPr>
            </a:pPr>
            <a:r>
              <a:rPr lang="en-US" sz="4600" spc="-100" dirty="0" smtClean="0">
                <a:solidFill>
                  <a:schemeClr val="tx1"/>
                </a:solidFill>
              </a:rPr>
              <a:t>Balancing Equations</a:t>
            </a:r>
            <a:endParaRPr lang="en-US" sz="4600" spc="-100" dirty="0">
              <a:solidFill>
                <a:schemeClr val="tx1"/>
              </a:solidFill>
            </a:endParaRPr>
          </a:p>
        </p:txBody>
      </p:sp>
      <p:sp>
        <p:nvSpPr>
          <p:cNvPr id="6" name="Shape 79"/>
          <p:cNvSpPr txBox="1">
            <a:spLocks/>
          </p:cNvSpPr>
          <p:nvPr/>
        </p:nvSpPr>
        <p:spPr>
          <a:xfrm>
            <a:off x="1243847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61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>
                <a:solidFill>
                  <a:schemeClr val="tx1"/>
                </a:solidFill>
              </a:rPr>
              <a:t>Balancing Equations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2901" y="3164796"/>
            <a:ext cx="76058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681" lvl="0" indent="-249381">
              <a:buFontTx/>
              <a:buAutoNum type="arabicPeriod" startAt="3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Add a coefficient to the front of a substance with the fewer number of atoms.</a:t>
            </a:r>
          </a:p>
        </p:txBody>
      </p:sp>
      <p:sp>
        <p:nvSpPr>
          <p:cNvPr id="6" name="Shape 79"/>
          <p:cNvSpPr txBox="1">
            <a:spLocks/>
          </p:cNvSpPr>
          <p:nvPr/>
        </p:nvSpPr>
        <p:spPr>
          <a:xfrm>
            <a:off x="1064526" y="4128027"/>
            <a:ext cx="7096836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_2_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/>
              <a:t>O </a:t>
            </a:r>
            <a:r>
              <a:rPr lang="en-US" sz="3600" dirty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___</a:t>
            </a: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 + ___O</a:t>
            </a:r>
            <a:r>
              <a:rPr lang="en-US" sz="3600" baseline="-25000" dirty="0"/>
              <a:t>2</a:t>
            </a:r>
            <a:r>
              <a:rPr lang="en-US" sz="3600" dirty="0"/>
              <a:t> </a:t>
            </a:r>
          </a:p>
        </p:txBody>
      </p:sp>
      <p:sp>
        <p:nvSpPr>
          <p:cNvPr id="7" name="Shape 79"/>
          <p:cNvSpPr txBox="1">
            <a:spLocks/>
          </p:cNvSpPr>
          <p:nvPr/>
        </p:nvSpPr>
        <p:spPr>
          <a:xfrm>
            <a:off x="1068409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490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>
                <a:solidFill>
                  <a:schemeClr val="tx1"/>
                </a:solidFill>
              </a:rPr>
              <a:t>Balancing Equations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2901" y="3164796"/>
            <a:ext cx="7606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buFont typeface="+mj-lt"/>
              <a:buAutoNum type="arabicPeriod" startAt="4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Re-count atoms after each coefficient you write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190675"/>
              </p:ext>
            </p:extLst>
          </p:nvPr>
        </p:nvGraphicFramePr>
        <p:xfrm>
          <a:off x="2189949" y="4859323"/>
          <a:ext cx="4646764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784"/>
                <a:gridCol w="2125490"/>
                <a:gridCol w="2125490"/>
              </a:tblGrid>
              <a:tr h="22564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Shape 79"/>
          <p:cNvSpPr txBox="1">
            <a:spLocks/>
          </p:cNvSpPr>
          <p:nvPr/>
        </p:nvSpPr>
        <p:spPr>
          <a:xfrm>
            <a:off x="1068409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  <p:sp>
        <p:nvSpPr>
          <p:cNvPr id="11" name="Shape 79"/>
          <p:cNvSpPr txBox="1">
            <a:spLocks/>
          </p:cNvSpPr>
          <p:nvPr/>
        </p:nvSpPr>
        <p:spPr>
          <a:xfrm>
            <a:off x="1064526" y="3792054"/>
            <a:ext cx="7096836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_2_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/>
              <a:t>O </a:t>
            </a:r>
            <a:r>
              <a:rPr lang="en-US" sz="3600" dirty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___</a:t>
            </a: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 + ___O</a:t>
            </a:r>
            <a:r>
              <a:rPr lang="en-US" sz="3600" baseline="-25000" dirty="0"/>
              <a:t>2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400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>
                <a:solidFill>
                  <a:schemeClr val="tx1"/>
                </a:solidFill>
              </a:rPr>
              <a:t>Balancing Equations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2901" y="3164796"/>
            <a:ext cx="3720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buFont typeface="+mj-lt"/>
              <a:buAutoNum type="arabicPeriod" startAt="5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Balance H’s, then O’s</a:t>
            </a:r>
          </a:p>
        </p:txBody>
      </p:sp>
      <p:sp>
        <p:nvSpPr>
          <p:cNvPr id="7" name="Shape 79"/>
          <p:cNvSpPr txBox="1">
            <a:spLocks/>
          </p:cNvSpPr>
          <p:nvPr/>
        </p:nvSpPr>
        <p:spPr>
          <a:xfrm>
            <a:off x="1068409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  <p:sp>
        <p:nvSpPr>
          <p:cNvPr id="8" name="Shape 79"/>
          <p:cNvSpPr txBox="1">
            <a:spLocks/>
          </p:cNvSpPr>
          <p:nvPr/>
        </p:nvSpPr>
        <p:spPr>
          <a:xfrm>
            <a:off x="1064526" y="3792054"/>
            <a:ext cx="7096836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_2_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/>
              <a:t>O </a:t>
            </a:r>
            <a:r>
              <a:rPr lang="en-US" sz="3600" dirty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___</a:t>
            </a: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 + </a:t>
            </a:r>
            <a:r>
              <a:rPr lang="en-US" sz="3600" u="sng" dirty="0" smtClean="0"/>
              <a:t>_2_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9022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>
                <a:solidFill>
                  <a:schemeClr val="tx1"/>
                </a:solidFill>
              </a:rPr>
              <a:t>Balancing Equations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2901" y="3164796"/>
            <a:ext cx="3456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342900">
              <a:buFont typeface="+mj-lt"/>
              <a:buAutoNum type="arabicPeriod" startAt="6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Re-check the count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439465"/>
              </p:ext>
            </p:extLst>
          </p:nvPr>
        </p:nvGraphicFramePr>
        <p:xfrm>
          <a:off x="2189949" y="4859323"/>
          <a:ext cx="4646764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784"/>
                <a:gridCol w="2125490"/>
                <a:gridCol w="2125490"/>
              </a:tblGrid>
              <a:tr h="22564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hape 79"/>
          <p:cNvSpPr txBox="1">
            <a:spLocks/>
          </p:cNvSpPr>
          <p:nvPr/>
        </p:nvSpPr>
        <p:spPr>
          <a:xfrm>
            <a:off x="1068409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  <p:sp>
        <p:nvSpPr>
          <p:cNvPr id="9" name="Shape 79"/>
          <p:cNvSpPr txBox="1">
            <a:spLocks/>
          </p:cNvSpPr>
          <p:nvPr/>
        </p:nvSpPr>
        <p:spPr>
          <a:xfrm>
            <a:off x="1064526" y="3792054"/>
            <a:ext cx="7096836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_2_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/>
              <a:t>O </a:t>
            </a:r>
            <a:r>
              <a:rPr lang="en-US" sz="3600" dirty="0">
                <a:latin typeface="Century Gothic" panose="020B0502020202020204" pitchFamily="34" charset="0"/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___</a:t>
            </a: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 + </a:t>
            </a:r>
            <a:r>
              <a:rPr lang="en-US" sz="3600" u="sng" dirty="0" smtClean="0"/>
              <a:t>_2_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7543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4600" spc="-100" dirty="0">
                <a:solidFill>
                  <a:schemeClr val="tx1"/>
                </a:solidFill>
              </a:rPr>
              <a:t>More Balancing Tips</a:t>
            </a:r>
          </a:p>
        </p:txBody>
      </p:sp>
      <p:sp>
        <p:nvSpPr>
          <p:cNvPr id="88" name="Shape 88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405245" indent="-290945">
              <a:spcBef>
                <a:spcPts val="600"/>
              </a:spcBef>
              <a:defRPr sz="1800"/>
            </a:pPr>
            <a:r>
              <a:rPr lang="en-US" sz="2800" dirty="0" smtClean="0"/>
              <a:t>NEVER </a:t>
            </a:r>
            <a:r>
              <a:rPr lang="en-US" sz="2800" dirty="0"/>
              <a:t>change a subscript</a:t>
            </a:r>
            <a:r>
              <a:rPr lang="en-US" sz="2800" dirty="0" smtClean="0"/>
              <a:t>! </a:t>
            </a:r>
          </a:p>
          <a:p>
            <a:pPr marL="405245" indent="-290945">
              <a:spcBef>
                <a:spcPts val="600"/>
              </a:spcBef>
              <a:defRPr sz="1800"/>
            </a:pPr>
            <a:r>
              <a:rPr lang="en-US" sz="2800" dirty="0" smtClean="0"/>
              <a:t>The final equation only has whole </a:t>
            </a:r>
            <a:r>
              <a:rPr lang="en-US" sz="2800" dirty="0"/>
              <a:t>numbers</a:t>
            </a:r>
            <a:r>
              <a:rPr lang="en-US" sz="2800" dirty="0" smtClean="0"/>
              <a:t>!</a:t>
            </a:r>
          </a:p>
          <a:p>
            <a:pPr marL="405245" lvl="0" indent="-290945">
              <a:spcBef>
                <a:spcPts val="600"/>
              </a:spcBef>
              <a:defRPr sz="1800"/>
            </a:pPr>
            <a:r>
              <a:rPr lang="en-US" sz="2800" dirty="0" smtClean="0"/>
              <a:t>Leave single atoms and diatomic molecules until the end</a:t>
            </a:r>
          </a:p>
          <a:p>
            <a:pPr marL="405245" lvl="0" indent="-290945">
              <a:spcBef>
                <a:spcPts val="600"/>
              </a:spcBef>
              <a:defRPr sz="1800"/>
            </a:pPr>
            <a:r>
              <a:rPr sz="2800" dirty="0" smtClean="0"/>
              <a:t>If </a:t>
            </a:r>
            <a:r>
              <a:rPr sz="2800" dirty="0"/>
              <a:t>a </a:t>
            </a:r>
            <a:r>
              <a:rPr sz="2800" u="sng" dirty="0"/>
              <a:t>polyatomic</a:t>
            </a:r>
            <a:r>
              <a:rPr sz="2800" dirty="0"/>
              <a:t> ion is on both </a:t>
            </a:r>
            <a:r>
              <a:rPr sz="2800" dirty="0" smtClean="0"/>
              <a:t>sides, </a:t>
            </a:r>
            <a:r>
              <a:rPr sz="2800" dirty="0"/>
              <a:t>you don’t have to split up the atoms in your </a:t>
            </a:r>
            <a:r>
              <a:rPr sz="2800" dirty="0" smtClean="0"/>
              <a:t>tally</a:t>
            </a:r>
            <a:endParaRPr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052925"/>
            <a:ext cx="7060706" cy="799457"/>
          </a:xfrm>
        </p:spPr>
        <p:txBody>
          <a:bodyPr/>
          <a:lstStyle/>
          <a:p>
            <a:r>
              <a:rPr lang="en-US" dirty="0"/>
              <a:t>Which of the following sets of coefficients correctly balances the following chemical equation?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7701" y="3052059"/>
            <a:ext cx="7060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>
                <a:solidFill>
                  <a:schemeClr val="tx1"/>
                </a:solidFill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Mg </a:t>
            </a:r>
            <a:r>
              <a:rPr lang="en-US" sz="3600" dirty="0">
                <a:solidFill>
                  <a:schemeClr val="tx1"/>
                </a:solidFill>
              </a:rPr>
              <a:t>+ </a:t>
            </a:r>
            <a:r>
              <a:rPr lang="en-US" sz="3600" u="sng" dirty="0">
                <a:solidFill>
                  <a:schemeClr val="tx1"/>
                </a:solidFill>
              </a:rPr>
              <a:t>   </a:t>
            </a:r>
            <a:r>
              <a:rPr lang="en-US" sz="3600" dirty="0" smtClean="0">
                <a:solidFill>
                  <a:schemeClr val="tx1"/>
                </a:solidFill>
              </a:rPr>
              <a:t>AgNO</a:t>
            </a:r>
            <a:r>
              <a:rPr lang="en-US" sz="3600" baseline="-25000" dirty="0" smtClean="0">
                <a:solidFill>
                  <a:schemeClr val="tx1"/>
                </a:solidFill>
              </a:rPr>
              <a:t>3 </a:t>
            </a:r>
            <a:r>
              <a:rPr lang="en-US" sz="36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 </a:t>
            </a:r>
            <a:r>
              <a:rPr lang="en-US" sz="3600" u="sng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  </a:t>
            </a:r>
            <a:r>
              <a:rPr lang="en-US" sz="3600" dirty="0" smtClean="0">
                <a:solidFill>
                  <a:schemeClr val="tx1"/>
                </a:solidFill>
                <a:ea typeface="Wingdings"/>
                <a:cs typeface="Wingdings"/>
              </a:rPr>
              <a:t>Ag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+ </a:t>
            </a:r>
            <a:r>
              <a:rPr lang="en-US" sz="3600" u="sng" dirty="0">
                <a:solidFill>
                  <a:schemeClr val="tx1"/>
                </a:solidFill>
              </a:rPr>
              <a:t>   </a:t>
            </a:r>
            <a:r>
              <a:rPr lang="en-US" sz="3600" dirty="0" smtClean="0">
                <a:solidFill>
                  <a:schemeClr val="tx1"/>
                </a:solidFill>
              </a:rPr>
              <a:t>Mg(NO</a:t>
            </a:r>
            <a:r>
              <a:rPr lang="en-US" sz="3600" baseline="-25000" dirty="0" smtClean="0">
                <a:solidFill>
                  <a:schemeClr val="tx1"/>
                </a:solidFill>
              </a:rPr>
              <a:t>3</a:t>
            </a:r>
            <a:r>
              <a:rPr lang="en-US" sz="3600" dirty="0" smtClean="0">
                <a:solidFill>
                  <a:schemeClr val="tx1"/>
                </a:solidFill>
              </a:rPr>
              <a:t>)</a:t>
            </a:r>
            <a:r>
              <a:rPr lang="en-US" sz="3600" baseline="-25000" dirty="0">
                <a:solidFill>
                  <a:schemeClr val="tx1"/>
                </a:solidFill>
              </a:rPr>
              <a:t>2</a:t>
            </a:r>
            <a:r>
              <a:rPr lang="en-US" sz="3600" baseline="-25000" dirty="0" smtClean="0">
                <a:solidFill>
                  <a:schemeClr val="tx1"/>
                </a:solidFill>
              </a:rPr>
              <a:t>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92572" y="4326340"/>
            <a:ext cx="27022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1, 1, 1, 1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1, 3, 1, 2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2, 1, 1, 2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1, 2, 2, 1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1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sp>
        <p:nvSpPr>
          <p:cNvPr id="4" name="Shape 79"/>
          <p:cNvSpPr txBox="1">
            <a:spLocks/>
          </p:cNvSpPr>
          <p:nvPr/>
        </p:nvSpPr>
        <p:spPr>
          <a:xfrm>
            <a:off x="1303317" y="2447141"/>
            <a:ext cx="6755641" cy="96323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/>
              <a:t>   </a:t>
            </a:r>
            <a:r>
              <a:rPr lang="en-US" sz="3600" dirty="0" err="1" smtClean="0"/>
              <a:t>NaCl</a:t>
            </a:r>
            <a:r>
              <a:rPr lang="en-US" sz="3600" dirty="0" smtClean="0"/>
              <a:t> + </a:t>
            </a:r>
            <a:r>
              <a:rPr lang="en-US" sz="3600" u="sng" dirty="0" smtClean="0"/>
              <a:t>  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</a:p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>
                <a:ea typeface="Wingdings"/>
                <a:cs typeface="Wingdings"/>
                <a:sym typeface="Wingdings"/>
              </a:rPr>
              <a:t>							</a:t>
            </a:r>
            <a:r>
              <a:rPr lang="en-US" sz="3600" u="sng" dirty="0" smtClean="0">
                <a:ea typeface="Wingdings"/>
                <a:cs typeface="Wingdings"/>
                <a:sym typeface="Wingdings"/>
              </a:rPr>
              <a:t>   </a:t>
            </a:r>
            <a:r>
              <a:rPr lang="en-US" sz="3600" dirty="0" err="1" smtClean="0"/>
              <a:t>HCl</a:t>
            </a:r>
            <a:r>
              <a:rPr lang="en-US" sz="3600" dirty="0" smtClean="0"/>
              <a:t> </a:t>
            </a:r>
            <a:r>
              <a:rPr lang="en-US" sz="3600" dirty="0"/>
              <a:t>+ </a:t>
            </a:r>
            <a:r>
              <a:rPr lang="en-US" sz="3600" u="sng" dirty="0" smtClean="0"/>
              <a:t>   </a:t>
            </a:r>
            <a:r>
              <a:rPr lang="en-US" sz="3600" dirty="0" smtClean="0"/>
              <a:t>Na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618438"/>
              </p:ext>
            </p:extLst>
          </p:nvPr>
        </p:nvGraphicFramePr>
        <p:xfrm>
          <a:off x="2357754" y="4004265"/>
          <a:ext cx="4646765" cy="1850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455"/>
                <a:gridCol w="2014655"/>
                <a:gridCol w="2014655"/>
              </a:tblGrid>
              <a:tr h="37011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SO</a:t>
                      </a:r>
                      <a:r>
                        <a:rPr lang="en-US" sz="1800" baseline="-25000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19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sp>
        <p:nvSpPr>
          <p:cNvPr id="4" name="Shape 79"/>
          <p:cNvSpPr txBox="1">
            <a:spLocks/>
          </p:cNvSpPr>
          <p:nvPr/>
        </p:nvSpPr>
        <p:spPr>
          <a:xfrm>
            <a:off x="1303317" y="2447141"/>
            <a:ext cx="6755641" cy="96323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 smtClean="0"/>
              <a:t> 2 </a:t>
            </a:r>
            <a:r>
              <a:rPr lang="en-US" sz="3600" dirty="0" err="1" smtClean="0"/>
              <a:t>NaCl</a:t>
            </a:r>
            <a:r>
              <a:rPr lang="en-US" sz="3600" dirty="0" smtClean="0"/>
              <a:t> + </a:t>
            </a:r>
            <a:r>
              <a:rPr lang="en-US" sz="3600" u="sng" dirty="0" smtClean="0"/>
              <a:t>  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</a:p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>
                <a:ea typeface="Wingdings"/>
                <a:cs typeface="Wingdings"/>
                <a:sym typeface="Wingdings"/>
              </a:rPr>
              <a:t>							</a:t>
            </a:r>
            <a:r>
              <a:rPr lang="en-US" sz="3600" u="sng" dirty="0" smtClean="0">
                <a:ea typeface="Wingdings"/>
                <a:cs typeface="Wingdings"/>
                <a:sym typeface="Wingdings"/>
              </a:rPr>
              <a:t> 2 </a:t>
            </a:r>
            <a:r>
              <a:rPr lang="en-US" sz="3600" dirty="0" err="1" smtClean="0"/>
              <a:t>HCl</a:t>
            </a:r>
            <a:r>
              <a:rPr lang="en-US" sz="3600" dirty="0" smtClean="0"/>
              <a:t> </a:t>
            </a:r>
            <a:r>
              <a:rPr lang="en-US" sz="3600" dirty="0"/>
              <a:t>+ </a:t>
            </a:r>
            <a:r>
              <a:rPr lang="en-US" sz="3600" u="sng" dirty="0" smtClean="0"/>
              <a:t>   </a:t>
            </a:r>
            <a:r>
              <a:rPr lang="en-US" sz="3600" dirty="0" smtClean="0"/>
              <a:t>Na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15936"/>
              </p:ext>
            </p:extLst>
          </p:nvPr>
        </p:nvGraphicFramePr>
        <p:xfrm>
          <a:off x="2357754" y="4004265"/>
          <a:ext cx="4646765" cy="1850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455"/>
                <a:gridCol w="2014655"/>
                <a:gridCol w="2014655"/>
              </a:tblGrid>
              <a:tr h="37011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SO</a:t>
                      </a:r>
                      <a:r>
                        <a:rPr lang="en-US" sz="1800" baseline="-25000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657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sp>
        <p:nvSpPr>
          <p:cNvPr id="5" name="Shape 79"/>
          <p:cNvSpPr txBox="1">
            <a:spLocks/>
          </p:cNvSpPr>
          <p:nvPr/>
        </p:nvSpPr>
        <p:spPr>
          <a:xfrm>
            <a:off x="1385203" y="2447141"/>
            <a:ext cx="6591869" cy="96323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/>
              <a:t> </a:t>
            </a:r>
            <a:r>
              <a:rPr lang="en-US" sz="3600" u="sng" dirty="0" smtClean="0"/>
              <a:t>  </a:t>
            </a:r>
            <a:r>
              <a:rPr lang="en-US" sz="3600" dirty="0" smtClean="0"/>
              <a:t>C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H</a:t>
            </a:r>
            <a:r>
              <a:rPr lang="en-US" sz="3600" baseline="-25000" dirty="0"/>
              <a:t>8</a:t>
            </a:r>
            <a:r>
              <a:rPr lang="en-US" sz="3600" dirty="0" smtClean="0"/>
              <a:t> + </a:t>
            </a:r>
            <a:r>
              <a:rPr lang="en-US" sz="3600" u="sng" dirty="0" smtClean="0"/>
              <a:t>   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u="sng" dirty="0" smtClean="0">
                <a:ea typeface="Wingdings"/>
                <a:cs typeface="Wingdings"/>
                <a:sym typeface="Wingdings"/>
              </a:rPr>
              <a:t>  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+ </a:t>
            </a:r>
            <a:r>
              <a:rPr lang="en-US" sz="3600" u="sng" dirty="0" smtClean="0"/>
              <a:t>   </a:t>
            </a:r>
            <a:r>
              <a:rPr lang="en-US" sz="3600" dirty="0" smtClean="0">
                <a:sym typeface="Wingdings"/>
              </a:rPr>
              <a:t>C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21351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Reactions</a:t>
            </a:r>
            <a:endParaRPr lang="en-US" dirty="0"/>
          </a:p>
        </p:txBody>
      </p:sp>
      <p:sp>
        <p:nvSpPr>
          <p:cNvPr id="55" name="Shape 55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SzTx/>
              <a:defRPr sz="1800"/>
            </a:pPr>
            <a:r>
              <a:rPr lang="en-US" sz="2800" dirty="0" smtClean="0">
                <a:latin typeface="+mn-lt"/>
              </a:rPr>
              <a:t>What is a </a:t>
            </a:r>
            <a:r>
              <a:rPr sz="2800" u="sng" dirty="0" smtClean="0">
                <a:latin typeface="+mn-lt"/>
              </a:rPr>
              <a:t>Chemical Reaction</a:t>
            </a:r>
            <a:r>
              <a:rPr lang="en-US" sz="2800" dirty="0" smtClean="0">
                <a:latin typeface="+mn-lt"/>
              </a:rPr>
              <a:t>?</a:t>
            </a:r>
            <a:endParaRPr lang="en-US" sz="2800" dirty="0">
              <a:latin typeface="+mn-lt"/>
            </a:endParaRPr>
          </a:p>
          <a:p>
            <a:pPr lvl="1">
              <a:spcBef>
                <a:spcPts val="600"/>
              </a:spcBef>
              <a:buSzTx/>
              <a:defRPr sz="1800"/>
            </a:pPr>
            <a:r>
              <a:rPr lang="en-US" sz="2400" dirty="0" smtClean="0">
                <a:latin typeface="+mn-lt"/>
              </a:rPr>
              <a:t>Occurs when compounds are mixed (sometimes with help)</a:t>
            </a:r>
          </a:p>
          <a:p>
            <a:pPr lvl="1">
              <a:spcBef>
                <a:spcPts val="600"/>
              </a:spcBef>
              <a:buSzTx/>
              <a:defRPr sz="1800"/>
            </a:pPr>
            <a:r>
              <a:rPr lang="en-US" sz="2400" dirty="0" smtClean="0">
                <a:latin typeface="+mn-lt"/>
              </a:rPr>
              <a:t>Chemical structures and properties are changed</a:t>
            </a:r>
            <a:endParaRPr sz="24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016222"/>
              </p:ext>
            </p:extLst>
          </p:nvPr>
        </p:nvGraphicFramePr>
        <p:xfrm>
          <a:off x="2357754" y="4004265"/>
          <a:ext cx="4646765" cy="1480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455"/>
                <a:gridCol w="2014655"/>
                <a:gridCol w="2014655"/>
              </a:tblGrid>
              <a:tr h="37011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hape 79"/>
          <p:cNvSpPr txBox="1">
            <a:spLocks/>
          </p:cNvSpPr>
          <p:nvPr/>
        </p:nvSpPr>
        <p:spPr>
          <a:xfrm>
            <a:off x="1385203" y="2447141"/>
            <a:ext cx="6591869" cy="96323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/>
              <a:t> </a:t>
            </a:r>
            <a:r>
              <a:rPr lang="en-US" sz="3600" u="sng" dirty="0" smtClean="0"/>
              <a:t>  </a:t>
            </a:r>
            <a:r>
              <a:rPr lang="en-US" sz="3600" dirty="0" smtClean="0"/>
              <a:t>C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H</a:t>
            </a:r>
            <a:r>
              <a:rPr lang="en-US" sz="3600" baseline="-25000" dirty="0"/>
              <a:t>8</a:t>
            </a:r>
            <a:r>
              <a:rPr lang="en-US" sz="3600" dirty="0" smtClean="0"/>
              <a:t> + </a:t>
            </a:r>
            <a:r>
              <a:rPr lang="en-US" sz="3600" u="sng" dirty="0" smtClean="0"/>
              <a:t>   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u="sng" dirty="0" smtClean="0">
                <a:ea typeface="Wingdings"/>
                <a:cs typeface="Wingdings"/>
                <a:sym typeface="Wingdings"/>
              </a:rPr>
              <a:t>  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+ </a:t>
            </a:r>
            <a:r>
              <a:rPr lang="en-US" sz="3600" u="sng" dirty="0" smtClean="0"/>
              <a:t>   </a:t>
            </a:r>
            <a:r>
              <a:rPr lang="en-US" sz="3600" dirty="0" smtClean="0">
                <a:sym typeface="Wingdings"/>
              </a:rPr>
              <a:t>C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96399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77054"/>
              </p:ext>
            </p:extLst>
          </p:nvPr>
        </p:nvGraphicFramePr>
        <p:xfrm>
          <a:off x="2357754" y="4004265"/>
          <a:ext cx="4646765" cy="1480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455"/>
                <a:gridCol w="2014655"/>
                <a:gridCol w="2014655"/>
              </a:tblGrid>
              <a:tr h="37011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</a:tr>
              <a:tr h="37011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hape 79"/>
          <p:cNvSpPr txBox="1">
            <a:spLocks/>
          </p:cNvSpPr>
          <p:nvPr/>
        </p:nvSpPr>
        <p:spPr>
          <a:xfrm>
            <a:off x="1385203" y="2447141"/>
            <a:ext cx="6591869" cy="96323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u="sng" dirty="0"/>
              <a:t> </a:t>
            </a:r>
            <a:r>
              <a:rPr lang="en-US" sz="3600" u="sng" dirty="0" smtClean="0"/>
              <a:t>  </a:t>
            </a:r>
            <a:r>
              <a:rPr lang="en-US" sz="3600" dirty="0" smtClean="0"/>
              <a:t>C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8</a:t>
            </a:r>
            <a:r>
              <a:rPr lang="en-US" sz="3600" dirty="0" smtClean="0"/>
              <a:t> + </a:t>
            </a:r>
            <a:r>
              <a:rPr lang="en-US" sz="3600" u="sng" dirty="0" smtClean="0"/>
              <a:t> 5 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u="sng" dirty="0" smtClean="0">
                <a:ea typeface="Wingdings"/>
                <a:cs typeface="Wingdings"/>
                <a:sym typeface="Wingdings"/>
              </a:rPr>
              <a:t> 4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+ </a:t>
            </a:r>
            <a:r>
              <a:rPr lang="en-US" sz="3600" u="sng" dirty="0" smtClean="0"/>
              <a:t> 3 </a:t>
            </a:r>
            <a:r>
              <a:rPr lang="en-US" sz="3600" dirty="0" smtClean="0">
                <a:sym typeface="Wingdings"/>
              </a:rPr>
              <a:t>C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607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100" dirty="0">
                <a:solidFill>
                  <a:schemeClr val="tx1"/>
                </a:solidFill>
              </a:rPr>
              <a:t>Balancing Equations</a:t>
            </a:r>
            <a:endParaRPr lang="en-US" dirty="0"/>
          </a:p>
        </p:txBody>
      </p:sp>
      <p:sp>
        <p:nvSpPr>
          <p:cNvPr id="5" name="Shape 79"/>
          <p:cNvSpPr txBox="1">
            <a:spLocks/>
          </p:cNvSpPr>
          <p:nvPr/>
        </p:nvSpPr>
        <p:spPr>
          <a:xfrm>
            <a:off x="771313" y="2092299"/>
            <a:ext cx="7922311" cy="1387880"/>
          </a:xfrm>
          <a:prstGeom prst="rect">
            <a:avLst/>
          </a:prstGeom>
        </p:spPr>
        <p:txBody>
          <a:bodyPr vert="horz" lIns="0" tIns="0" rIns="0" bIns="0" rtlCol="0" anchor="ctr">
            <a:normAutofit fontScale="77500" lnSpcReduction="20000"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/>
              <a:t>Zinc + hydrogen sulfate (sulfuric acid)</a:t>
            </a:r>
          </a:p>
          <a:p>
            <a:pPr marL="0" indent="0">
              <a:spcBef>
                <a:spcPts val="800"/>
              </a:spcBef>
              <a:buSzTx/>
              <a:buNone/>
              <a:defRPr sz="1800"/>
            </a:pPr>
            <a:endParaRPr lang="en-US" sz="3600" dirty="0"/>
          </a:p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/>
              <a:t>	</a:t>
            </a:r>
            <a:r>
              <a:rPr lang="en-US" sz="3600" dirty="0">
                <a:ea typeface="Wingdings"/>
                <a:cs typeface="Wingdings"/>
                <a:sym typeface="Wingdings"/>
              </a:rPr>
              <a:t>	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			</a:t>
            </a:r>
            <a:r>
              <a:rPr lang="en-US" sz="3600" dirty="0" smtClean="0"/>
              <a:t> zinc sulfate + hydrogen gas</a:t>
            </a:r>
            <a:endParaRPr lang="en-US" sz="3600" dirty="0"/>
          </a:p>
        </p:txBody>
      </p:sp>
      <p:sp>
        <p:nvSpPr>
          <p:cNvPr id="6" name="Shape 79"/>
          <p:cNvSpPr txBox="1">
            <a:spLocks/>
          </p:cNvSpPr>
          <p:nvPr/>
        </p:nvSpPr>
        <p:spPr>
          <a:xfrm>
            <a:off x="2002618" y="4289588"/>
            <a:ext cx="5537472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/>
              <a:t>Zn + 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Zn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r>
              <a:rPr lang="en-US" sz="3600" dirty="0"/>
              <a:t>+ H</a:t>
            </a:r>
            <a:r>
              <a:rPr lang="en-US" sz="3600" baseline="-25000" dirty="0"/>
              <a:t>2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4466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12058"/>
          </a:xfrm>
        </p:spPr>
        <p:txBody>
          <a:bodyPr/>
          <a:lstStyle/>
          <a:p>
            <a:r>
              <a:rPr lang="en-US" dirty="0" smtClean="0"/>
              <a:t>Classifying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41" y="2497539"/>
            <a:ext cx="8393373" cy="4121625"/>
          </a:xfrm>
        </p:spPr>
        <p:txBody>
          <a:bodyPr>
            <a:normAutofit/>
          </a:bodyPr>
          <a:lstStyle/>
          <a:p>
            <a:pPr marL="319520" indent="-233795">
              <a:lnSpc>
                <a:spcPct val="150000"/>
              </a:lnSpc>
              <a:spcBef>
                <a:spcPts val="525"/>
              </a:spcBef>
              <a:defRPr sz="1800"/>
            </a:pPr>
            <a:r>
              <a:rPr lang="en-US" sz="2600" u="sng" dirty="0">
                <a:solidFill>
                  <a:srgbClr val="FF0000"/>
                </a:solidFill>
              </a:rPr>
              <a:t>Combustion</a:t>
            </a:r>
            <a:r>
              <a:rPr lang="en-US" sz="2600" dirty="0"/>
              <a:t>: </a:t>
            </a:r>
            <a:r>
              <a:rPr lang="en-US" sz="2600" dirty="0" smtClean="0"/>
              <a:t>				A+ 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/>
              <a:t>CO</a:t>
            </a:r>
            <a:r>
              <a:rPr lang="en-US" sz="2600" baseline="-26879" dirty="0"/>
              <a:t>2</a:t>
            </a:r>
            <a:r>
              <a:rPr lang="en-US" sz="2600" dirty="0"/>
              <a:t> + H</a:t>
            </a:r>
            <a:r>
              <a:rPr lang="en-US" sz="2600" baseline="-26879" dirty="0"/>
              <a:t>2</a:t>
            </a:r>
            <a:r>
              <a:rPr lang="en-US" sz="2600" dirty="0"/>
              <a:t>O</a:t>
            </a:r>
            <a:r>
              <a:rPr lang="en-US" sz="2600" dirty="0">
                <a:ea typeface="Wingdings"/>
                <a:cs typeface="Wingdings"/>
                <a:sym typeface="Wingdings"/>
              </a:rPr>
              <a:t> </a:t>
            </a:r>
          </a:p>
          <a:p>
            <a:pPr marL="319520" indent="-233795">
              <a:lnSpc>
                <a:spcPct val="150000"/>
              </a:lnSpc>
              <a:spcBef>
                <a:spcPts val="525"/>
              </a:spcBef>
              <a:defRPr sz="1800"/>
            </a:pPr>
            <a:r>
              <a:rPr lang="en-US" sz="2600" u="sng" dirty="0">
                <a:solidFill>
                  <a:srgbClr val="FF0000"/>
                </a:solidFill>
              </a:rPr>
              <a:t>Single Displacement</a:t>
            </a:r>
            <a:r>
              <a:rPr lang="en-US" sz="2600" dirty="0"/>
              <a:t>: </a:t>
            </a:r>
            <a:r>
              <a:rPr lang="en-US" sz="2600" dirty="0" smtClean="0"/>
              <a:t>	A + BY </a:t>
            </a:r>
            <a:r>
              <a:rPr lang="en-US" sz="2600" dirty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B + AY												</a:t>
            </a:r>
            <a:r>
              <a:rPr lang="en-US" sz="2600" dirty="0" smtClean="0"/>
              <a:t>AX </a:t>
            </a:r>
            <a:r>
              <a:rPr lang="en-US" sz="2600" dirty="0"/>
              <a:t>+ </a:t>
            </a:r>
            <a:r>
              <a:rPr lang="en-US" sz="2600" dirty="0" smtClean="0"/>
              <a:t>Y </a:t>
            </a:r>
            <a:r>
              <a:rPr lang="en-US" sz="2600" dirty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X </a:t>
            </a:r>
            <a:r>
              <a:rPr lang="en-US" sz="2600" dirty="0">
                <a:ea typeface="Wingdings"/>
                <a:cs typeface="Wingdings"/>
                <a:sym typeface="Wingdings"/>
              </a:rPr>
              <a:t>+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AY</a:t>
            </a:r>
          </a:p>
          <a:p>
            <a:pPr marL="319520" indent="-233795">
              <a:lnSpc>
                <a:spcPct val="150000"/>
              </a:lnSpc>
              <a:spcBef>
                <a:spcPts val="525"/>
              </a:spcBef>
              <a:defRPr sz="1800"/>
            </a:pPr>
            <a:r>
              <a:rPr lang="en-US" sz="2600" u="sng" dirty="0" smtClean="0">
                <a:solidFill>
                  <a:srgbClr val="FF0000"/>
                </a:solidFill>
              </a:rPr>
              <a:t>Double Displacement</a:t>
            </a:r>
            <a:r>
              <a:rPr lang="en-US" sz="2600" dirty="0" smtClean="0"/>
              <a:t>:	AX </a:t>
            </a:r>
            <a:r>
              <a:rPr lang="en-US" sz="2600" dirty="0"/>
              <a:t>+ BY </a:t>
            </a:r>
            <a:r>
              <a:rPr lang="en-US" sz="2600" dirty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BX </a:t>
            </a:r>
            <a:r>
              <a:rPr lang="en-US" sz="2600" dirty="0">
                <a:ea typeface="Wingdings"/>
                <a:cs typeface="Wingdings"/>
                <a:sym typeface="Wingdings"/>
              </a:rPr>
              <a:t>+ AY </a:t>
            </a:r>
            <a:endParaRPr lang="en-US" sz="2600" dirty="0" smtClean="0">
              <a:ea typeface="Wingdings"/>
              <a:cs typeface="Wingdings"/>
              <a:sym typeface="Wingdings"/>
            </a:endParaRPr>
          </a:p>
          <a:p>
            <a:pPr marL="319520" indent="-233795">
              <a:lnSpc>
                <a:spcPct val="150000"/>
              </a:lnSpc>
              <a:spcBef>
                <a:spcPts val="525"/>
              </a:spcBef>
              <a:defRPr sz="1800"/>
            </a:pPr>
            <a:r>
              <a:rPr lang="en-US" sz="2600" u="sng" dirty="0" smtClean="0">
                <a:solidFill>
                  <a:srgbClr val="FF0000"/>
                </a:solidFill>
              </a:rPr>
              <a:t>Composition</a:t>
            </a:r>
            <a:r>
              <a:rPr lang="en-US" sz="2600" dirty="0"/>
              <a:t>: </a:t>
            </a:r>
            <a:r>
              <a:rPr lang="en-US" sz="2600" dirty="0" smtClean="0"/>
              <a:t>				A </a:t>
            </a:r>
            <a:r>
              <a:rPr lang="en-US" sz="2600" dirty="0"/>
              <a:t>+ </a:t>
            </a:r>
            <a:r>
              <a:rPr lang="en-US" sz="2600" dirty="0" smtClean="0"/>
              <a:t>B </a:t>
            </a:r>
            <a:r>
              <a:rPr lang="en-US" sz="2600" dirty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AB</a:t>
            </a:r>
            <a:endParaRPr lang="en-US" sz="2600" dirty="0"/>
          </a:p>
          <a:p>
            <a:pPr marL="319520" indent="-233795">
              <a:lnSpc>
                <a:spcPct val="150000"/>
              </a:lnSpc>
              <a:spcBef>
                <a:spcPts val="525"/>
              </a:spcBef>
              <a:defRPr sz="1800"/>
            </a:pPr>
            <a:r>
              <a:rPr lang="en-US" sz="2600" u="sng" dirty="0" smtClean="0">
                <a:solidFill>
                  <a:srgbClr val="FF0000"/>
                </a:solidFill>
              </a:rPr>
              <a:t>Decomposition</a:t>
            </a:r>
            <a:r>
              <a:rPr lang="en-US" sz="2600" dirty="0" smtClean="0"/>
              <a:t>:			AB </a:t>
            </a:r>
            <a:r>
              <a:rPr lang="en-US" sz="2600" dirty="0">
                <a:ea typeface="Wingdings"/>
                <a:cs typeface="Wingdings"/>
                <a:sym typeface="Wingdings"/>
              </a:rPr>
              <a:t> </a:t>
            </a:r>
            <a:r>
              <a:rPr lang="en-US" sz="2600" dirty="0" smtClean="0">
                <a:ea typeface="Wingdings"/>
                <a:cs typeface="Wingdings"/>
                <a:sym typeface="Wingdings"/>
              </a:rPr>
              <a:t>A </a:t>
            </a:r>
            <a:r>
              <a:rPr lang="en-US" sz="2600" dirty="0">
                <a:ea typeface="Wingdings"/>
                <a:cs typeface="Wingdings"/>
                <a:sym typeface="Wingdings"/>
              </a:rPr>
              <a:t>+ B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627755" y="1912765"/>
            <a:ext cx="3384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tx1"/>
                </a:solidFill>
              </a:rPr>
              <a:t>Reaction Type</a:t>
            </a:r>
            <a:endParaRPr lang="en-US" sz="3200" u="sng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5992" y="1912765"/>
            <a:ext cx="2980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solidFill>
                  <a:schemeClr val="tx1"/>
                </a:solidFill>
              </a:rPr>
              <a:t>General Formula</a:t>
            </a:r>
            <a:endParaRPr lang="en-US" sz="32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70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Autofit/>
          </a:bodyPr>
          <a:lstStyle>
            <a:lvl1pPr defTabSz="658368">
              <a:defRPr sz="2952" spc="-72">
                <a:solidFill>
                  <a:srgbClr val="B8551D"/>
                </a:solidFill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200" spc="-72" dirty="0" smtClean="0">
                <a:solidFill>
                  <a:schemeClr val="tx1"/>
                </a:solidFill>
              </a:rPr>
              <a:t>Describing Reactions</a:t>
            </a:r>
            <a:endParaRPr sz="4200" spc="-72" dirty="0">
              <a:solidFill>
                <a:schemeClr val="tx1"/>
              </a:solidFill>
            </a:endParaRPr>
          </a:p>
        </p:txBody>
      </p:sp>
      <p:sp>
        <p:nvSpPr>
          <p:cNvPr id="60" name="Shape 60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800" u="sng" dirty="0"/>
              <a:t>Chemical equations</a:t>
            </a:r>
            <a:r>
              <a:rPr sz="2800" dirty="0"/>
              <a:t>: chemical formulas are used to express chemical and physical changes</a:t>
            </a:r>
          </a:p>
          <a:p>
            <a:pPr lvl="1">
              <a:defRPr sz="1800"/>
            </a:pPr>
            <a:r>
              <a:rPr sz="2400" dirty="0" smtClean="0"/>
              <a:t>Reactants </a:t>
            </a:r>
            <a:r>
              <a:rPr sz="2400" dirty="0"/>
              <a:t>are written on the </a:t>
            </a:r>
            <a:r>
              <a:rPr sz="2400" b="1" dirty="0">
                <a:solidFill>
                  <a:srgbClr val="FF0000"/>
                </a:solidFill>
              </a:rPr>
              <a:t>left</a:t>
            </a:r>
          </a:p>
          <a:p>
            <a:pPr lvl="1">
              <a:defRPr sz="1800"/>
            </a:pPr>
            <a:r>
              <a:rPr sz="2400" dirty="0"/>
              <a:t>Products written on </a:t>
            </a:r>
            <a:r>
              <a:rPr sz="2400" b="1" dirty="0">
                <a:solidFill>
                  <a:srgbClr val="FF0000"/>
                </a:solidFill>
              </a:rPr>
              <a:t>right</a:t>
            </a:r>
          </a:p>
          <a:p>
            <a:pPr lvl="1">
              <a:defRPr sz="1800"/>
            </a:pPr>
            <a:r>
              <a:rPr sz="2400" dirty="0"/>
              <a:t>Separate multiple reactants/products with </a:t>
            </a:r>
            <a:r>
              <a:rPr sz="2400" b="1" dirty="0">
                <a:solidFill>
                  <a:srgbClr val="FF0000"/>
                </a:solidFill>
              </a:rPr>
              <a:t>plus</a:t>
            </a:r>
            <a:r>
              <a:rPr sz="2400" dirty="0">
                <a:solidFill>
                  <a:srgbClr val="FF0000"/>
                </a:solidFill>
              </a:rPr>
              <a:t> </a:t>
            </a:r>
            <a:r>
              <a:rPr sz="2400" dirty="0"/>
              <a:t>sign(s</a:t>
            </a:r>
            <a:r>
              <a:rPr sz="2400" dirty="0" smtClean="0"/>
              <a:t>)</a:t>
            </a:r>
          </a:p>
          <a:p>
            <a:pPr lvl="1">
              <a:defRPr sz="1800"/>
            </a:pPr>
            <a:r>
              <a:rPr sz="2400" dirty="0" smtClean="0"/>
              <a:t>Separate reactants from products with an </a:t>
            </a:r>
            <a:r>
              <a:rPr sz="2400" b="1" dirty="0" smtClean="0">
                <a:solidFill>
                  <a:srgbClr val="FF0000"/>
                </a:solidFill>
              </a:rPr>
              <a:t>arrow</a:t>
            </a:r>
            <a:endParaRPr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Describing Reactions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1857642" y="3905808"/>
            <a:ext cx="4790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681" lvl="0" indent="-249381">
              <a:defRPr sz="1800"/>
            </a:pPr>
            <a:r>
              <a:rPr lang="en-US" sz="4800" b="1" dirty="0" smtClean="0">
                <a:solidFill>
                  <a:schemeClr val="tx1"/>
                </a:solidFill>
                <a:latin typeface="+mn-lt"/>
              </a:rPr>
              <a:t>W + X  </a:t>
            </a:r>
            <a:r>
              <a:rPr lang="en-US" sz="4800" b="1" dirty="0" smtClean="0">
                <a:solidFill>
                  <a:schemeClr val="tx1"/>
                </a:solidFill>
                <a:latin typeface="+mn-lt"/>
                <a:ea typeface="Wingdings"/>
                <a:cs typeface="Wingdings"/>
                <a:sym typeface="Wingdings"/>
              </a:rPr>
              <a:t>  Y + </a:t>
            </a:r>
            <a:r>
              <a:rPr lang="en-US" sz="4800" b="1" dirty="0" smtClean="0">
                <a:solidFill>
                  <a:schemeClr val="tx1"/>
                </a:solidFill>
                <a:latin typeface="+mn-lt"/>
                <a:ea typeface="Wingdings"/>
                <a:cs typeface="Wingdings"/>
              </a:rPr>
              <a:t>Z</a:t>
            </a:r>
            <a:endParaRPr lang="en-US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3856" y="3034994"/>
            <a:ext cx="2053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n-lt"/>
              </a:rPr>
              <a:t>Reactants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4698" y="3051526"/>
            <a:ext cx="1697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n-lt"/>
              </a:rPr>
              <a:t>Products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323649" y="2723083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649055" y="2753808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642804" y="2753807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173858" y="2021720"/>
            <a:ext cx="4157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681" lvl="0" indent="-249381">
              <a:defRPr sz="1800"/>
            </a:pPr>
            <a:r>
              <a:rPr lang="en-US" sz="4800" b="1" dirty="0" smtClean="0">
                <a:solidFill>
                  <a:schemeClr val="tx1"/>
                </a:solidFill>
                <a:latin typeface="+mn-lt"/>
              </a:rPr>
              <a:t>X + Y  </a:t>
            </a:r>
            <a:r>
              <a:rPr lang="en-US" sz="4800" b="1" dirty="0" smtClean="0">
                <a:solidFill>
                  <a:schemeClr val="tx1"/>
                </a:solidFill>
                <a:latin typeface="+mn-lt"/>
                <a:ea typeface="Wingdings"/>
                <a:cs typeface="Wingdings"/>
                <a:sym typeface="Wingdings"/>
              </a:rPr>
              <a:t>  </a:t>
            </a:r>
            <a:r>
              <a:rPr lang="en-US" sz="4800" b="1" dirty="0" smtClean="0">
                <a:solidFill>
                  <a:schemeClr val="tx1"/>
                </a:solidFill>
                <a:latin typeface="+mn-lt"/>
                <a:ea typeface="Wingdings"/>
                <a:cs typeface="Wingdings"/>
              </a:rPr>
              <a:t>Z</a:t>
            </a:r>
            <a:endParaRPr lang="en-US" sz="4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342" y="5203063"/>
            <a:ext cx="2053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n-lt"/>
              </a:rPr>
              <a:t>Reactants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0105" y="5203063"/>
            <a:ext cx="1697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n-lt"/>
              </a:rPr>
              <a:t>Products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480175" y="4830314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269724" y="4820874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190529" y="4820874"/>
            <a:ext cx="1" cy="3557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360039" y="4830314"/>
            <a:ext cx="0" cy="345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23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4000" spc="-100" dirty="0">
                <a:solidFill>
                  <a:schemeClr val="tx1"/>
                </a:solidFill>
              </a:rPr>
              <a:t>Chemical Equations</a:t>
            </a:r>
          </a:p>
        </p:txBody>
      </p:sp>
      <p:sp>
        <p:nvSpPr>
          <p:cNvPr id="75" name="Shape 75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63681" lvl="0" indent="-249381">
              <a:defRPr sz="1800"/>
            </a:pPr>
            <a:r>
              <a:rPr sz="2400" dirty="0"/>
              <a:t>Chemical </a:t>
            </a:r>
            <a:r>
              <a:rPr lang="en-US" sz="2400" dirty="0" smtClean="0"/>
              <a:t>equations follow a set of rules</a:t>
            </a:r>
          </a:p>
          <a:p>
            <a:pPr marL="363681" lvl="0" indent="-249381">
              <a:defRPr sz="1800"/>
            </a:pPr>
            <a:r>
              <a:rPr lang="en-US" sz="2400" dirty="0" smtClean="0"/>
              <a:t>Matter cannot be created or destroyed during a reaction, only changed</a:t>
            </a:r>
          </a:p>
          <a:p>
            <a:pPr marL="763737" lvl="1" indent="-249381">
              <a:defRPr sz="1800"/>
            </a:pPr>
            <a:r>
              <a:rPr lang="en-US" sz="2200" u="sng" dirty="0" smtClean="0"/>
              <a:t>Law of Conservation of Matter</a:t>
            </a:r>
            <a:r>
              <a:rPr lang="en-US" sz="2200" dirty="0" smtClean="0"/>
              <a:t>!</a:t>
            </a:r>
            <a:endParaRPr sz="2200" dirty="0"/>
          </a:p>
          <a:p>
            <a:pPr marL="363681" lvl="0" indent="-249381">
              <a:defRPr sz="1800"/>
            </a:pPr>
            <a:r>
              <a:rPr sz="2400" dirty="0" smtClean="0"/>
              <a:t>Chemical </a:t>
            </a:r>
            <a:r>
              <a:rPr lang="en-US" sz="2400" dirty="0"/>
              <a:t>e</a:t>
            </a:r>
            <a:r>
              <a:rPr sz="2400" dirty="0" smtClean="0"/>
              <a:t>quations </a:t>
            </a:r>
            <a:r>
              <a:rPr lang="en-US" sz="2400" dirty="0" smtClean="0"/>
              <a:t>will be</a:t>
            </a:r>
            <a:r>
              <a:rPr sz="2400" dirty="0" smtClean="0"/>
              <a:t> </a:t>
            </a:r>
            <a:r>
              <a:rPr sz="2400" i="1" dirty="0" smtClean="0"/>
              <a:t>balanced</a:t>
            </a:r>
            <a:endParaRPr lang="en-US" sz="2400" dirty="0"/>
          </a:p>
          <a:p>
            <a:pPr marL="763737" lvl="1" indent="-249381">
              <a:defRPr sz="1800"/>
            </a:pPr>
            <a:r>
              <a:rPr lang="en-US" sz="2200" dirty="0"/>
              <a:t>U</a:t>
            </a:r>
            <a:r>
              <a:rPr sz="2200" dirty="0" smtClean="0"/>
              <a:t>s</a:t>
            </a:r>
            <a:r>
              <a:rPr lang="en-US" sz="2200" dirty="0" smtClean="0"/>
              <a:t>e</a:t>
            </a:r>
            <a:r>
              <a:rPr sz="2200" dirty="0" smtClean="0"/>
              <a:t> coefficients</a:t>
            </a:r>
            <a:r>
              <a:rPr lang="en-US" sz="2200" dirty="0" smtClean="0"/>
              <a:t> </a:t>
            </a:r>
            <a:r>
              <a:rPr lang="en-US" sz="2200" u="sng" dirty="0" smtClean="0"/>
              <a:t>(mole-mole ratio)</a:t>
            </a:r>
            <a:r>
              <a:rPr sz="2200" dirty="0" smtClean="0"/>
              <a:t> </a:t>
            </a:r>
            <a:r>
              <a:rPr lang="en-US" sz="2200" dirty="0" smtClean="0"/>
              <a:t>so that atoms present in reactants are also found in products</a:t>
            </a:r>
            <a:endParaRPr sz="22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 smtClean="0">
                <a:solidFill>
                  <a:schemeClr val="tx1"/>
                </a:solidFill>
              </a:rPr>
              <a:t>Law of Conservation of Matter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79" name="Shape 79"/>
          <p:cNvSpPr>
            <a:spLocks noGrp="1"/>
          </p:cNvSpPr>
          <p:nvPr>
            <p:ph idx="1"/>
          </p:nvPr>
        </p:nvSpPr>
        <p:spPr>
          <a:xfrm>
            <a:off x="719253" y="1839601"/>
            <a:ext cx="4166645" cy="963231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lvl="0" indent="0" algn="ctr">
              <a:spcBef>
                <a:spcPts val="800"/>
              </a:spcBef>
              <a:buSzTx/>
              <a:buNone/>
              <a:defRPr sz="1800"/>
            </a:pPr>
            <a:r>
              <a:rPr sz="3600" dirty="0" smtClean="0"/>
              <a:t>C</a:t>
            </a:r>
            <a:r>
              <a:rPr lang="en-US" sz="3600" dirty="0" smtClean="0"/>
              <a:t> </a:t>
            </a:r>
            <a:r>
              <a:rPr sz="3600" dirty="0" smtClean="0"/>
              <a:t>+ O</a:t>
            </a:r>
            <a:r>
              <a:rPr sz="3600" baseline="-25000" dirty="0" smtClean="0"/>
              <a:t>2</a:t>
            </a:r>
            <a:r>
              <a:rPr sz="3600" dirty="0" smtClean="0"/>
              <a:t> </a:t>
            </a:r>
            <a:r>
              <a:rPr sz="3600" dirty="0">
                <a:ea typeface="Wingdings"/>
                <a:cs typeface="Wingdings"/>
                <a:sym typeface="Wingdings"/>
              </a:rPr>
              <a:t> </a:t>
            </a:r>
            <a:r>
              <a:rPr sz="3600" dirty="0" smtClean="0"/>
              <a:t>CO</a:t>
            </a:r>
            <a:r>
              <a:rPr sz="3600" baseline="-25000" dirty="0" smtClean="0"/>
              <a:t>2</a:t>
            </a:r>
            <a:endParaRPr sz="3600" dirty="0"/>
          </a:p>
        </p:txBody>
      </p:sp>
      <p:sp>
        <p:nvSpPr>
          <p:cNvPr id="4" name="Bent Arrow 3"/>
          <p:cNvSpPr/>
          <p:nvPr/>
        </p:nvSpPr>
        <p:spPr>
          <a:xfrm flipV="1">
            <a:off x="2374711" y="2802832"/>
            <a:ext cx="777922" cy="80521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2633" y="3190010"/>
            <a:ext cx="50087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Why is Oxygen written as “O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”??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Some elements will only be stable when they can group in pairs (H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N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O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F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Cl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Br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, I</a:t>
            </a:r>
            <a:r>
              <a:rPr lang="en-US" sz="2400" baseline="-25000" dirty="0" smtClean="0">
                <a:solidFill>
                  <a:schemeClr val="tx1"/>
                </a:solidFill>
              </a:rPr>
              <a:t>2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en-US" sz="2400" u="sng" dirty="0" smtClean="0">
                <a:solidFill>
                  <a:schemeClr val="tx1"/>
                </a:solidFill>
              </a:rPr>
              <a:t>Diatomic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“Two atoms”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02823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 smtClean="0">
                <a:solidFill>
                  <a:schemeClr val="tx1"/>
                </a:solidFill>
              </a:rPr>
              <a:t>Are they balanced?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79" name="Shape 79"/>
          <p:cNvSpPr>
            <a:spLocks noGrp="1"/>
          </p:cNvSpPr>
          <p:nvPr>
            <p:ph idx="1"/>
          </p:nvPr>
        </p:nvSpPr>
        <p:spPr>
          <a:xfrm>
            <a:off x="1041113" y="1942451"/>
            <a:ext cx="3544535" cy="963231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lv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  <a:r>
              <a:rPr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/>
              <a:t>+ 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2</a:t>
            </a:r>
            <a:endParaRPr sz="3600" dirty="0"/>
          </a:p>
        </p:txBody>
      </p:sp>
      <p:sp>
        <p:nvSpPr>
          <p:cNvPr id="6" name="Shape 79"/>
          <p:cNvSpPr txBox="1">
            <a:spLocks/>
          </p:cNvSpPr>
          <p:nvPr/>
        </p:nvSpPr>
        <p:spPr>
          <a:xfrm>
            <a:off x="1041114" y="4626444"/>
            <a:ext cx="5441574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smtClean="0"/>
              <a:t>C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H</a:t>
            </a:r>
            <a:r>
              <a:rPr lang="en-US" sz="3600" baseline="-25000" dirty="0"/>
              <a:t>8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/>
              <a:t>H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  <a:r>
              <a:rPr lang="en-US" sz="3600" dirty="0" smtClean="0"/>
              <a:t>+ </a:t>
            </a:r>
            <a:r>
              <a:rPr lang="en-US" sz="3600" dirty="0" smtClean="0">
                <a:sym typeface="Wingdings"/>
              </a:rPr>
              <a:t>C</a:t>
            </a:r>
            <a:r>
              <a:rPr lang="en-US" sz="3600" dirty="0" smtClean="0"/>
              <a:t>O</a:t>
            </a:r>
            <a:r>
              <a:rPr lang="en-US" sz="3600" baseline="-25000" dirty="0"/>
              <a:t>2</a:t>
            </a:r>
            <a:endParaRPr lang="en-US" sz="3600" dirty="0"/>
          </a:p>
        </p:txBody>
      </p:sp>
      <p:sp>
        <p:nvSpPr>
          <p:cNvPr id="7" name="Shape 79"/>
          <p:cNvSpPr txBox="1">
            <a:spLocks/>
          </p:cNvSpPr>
          <p:nvPr/>
        </p:nvSpPr>
        <p:spPr>
          <a:xfrm>
            <a:off x="1041113" y="3284447"/>
            <a:ext cx="6751759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None/>
              <a:defRPr sz="1800"/>
            </a:pPr>
            <a:r>
              <a:rPr lang="en-US" sz="3600" dirty="0" err="1" smtClean="0"/>
              <a:t>NaCl</a:t>
            </a:r>
            <a:r>
              <a:rPr lang="en-US" sz="3600" dirty="0" smtClean="0"/>
              <a:t> + 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err="1" smtClean="0"/>
              <a:t>HCl</a:t>
            </a:r>
            <a:r>
              <a:rPr lang="en-US" sz="3600" dirty="0" smtClean="0"/>
              <a:t> </a:t>
            </a:r>
            <a:r>
              <a:rPr lang="en-US" sz="3600" dirty="0"/>
              <a:t>+ </a:t>
            </a:r>
            <a:r>
              <a:rPr lang="en-US" sz="3600" dirty="0" smtClean="0"/>
              <a:t>Na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SO</a:t>
            </a:r>
            <a:r>
              <a:rPr lang="en-US" sz="3600" baseline="-25000" dirty="0" smtClean="0"/>
              <a:t>4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720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4600" spc="-100" dirty="0">
                <a:solidFill>
                  <a:schemeClr val="tx1"/>
                </a:solidFill>
              </a:rPr>
              <a:t>Rules for Balancing Equations</a:t>
            </a:r>
          </a:p>
        </p:txBody>
      </p:sp>
      <p:sp>
        <p:nvSpPr>
          <p:cNvPr id="82" name="Shape 8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3681" lvl="0" indent="-249381">
              <a:buFontTx/>
              <a:buAutoNum type="arabicPeriod"/>
              <a:defRPr sz="1800"/>
            </a:pPr>
            <a:r>
              <a:rPr sz="2400" dirty="0"/>
              <a:t>Count up starting atoms</a:t>
            </a:r>
          </a:p>
          <a:p>
            <a:pPr marL="363681" lvl="0" indent="-249381">
              <a:buFontTx/>
              <a:buAutoNum type="arabicPeriod"/>
              <a:defRPr sz="1800"/>
            </a:pPr>
            <a:r>
              <a:rPr sz="2400" dirty="0"/>
              <a:t>Balance all non-H’s and O’s </a:t>
            </a:r>
            <a:r>
              <a:rPr sz="2400" dirty="0" smtClean="0"/>
              <a:t>first</a:t>
            </a:r>
            <a:endParaRPr lang="en-US" sz="2400" dirty="0" smtClean="0"/>
          </a:p>
          <a:p>
            <a:pPr marL="800106" lvl="1" indent="-285750">
              <a:defRPr sz="1800"/>
            </a:pPr>
            <a:r>
              <a:rPr sz="1800" dirty="0" smtClean="0"/>
              <a:t>Look </a:t>
            </a:r>
            <a:r>
              <a:rPr sz="1800" dirty="0"/>
              <a:t>for element(s) that only appear in one reactant and one product!</a:t>
            </a:r>
          </a:p>
          <a:p>
            <a:pPr marL="363681" lvl="0" indent="-249381">
              <a:buFontTx/>
              <a:buAutoNum type="arabicPeriod" startAt="3"/>
              <a:defRPr sz="1800"/>
            </a:pPr>
            <a:r>
              <a:rPr sz="2400" dirty="0"/>
              <a:t>Add a coefficient to the front of a substance with the fewer number of </a:t>
            </a:r>
            <a:r>
              <a:rPr sz="2400" dirty="0" smtClean="0"/>
              <a:t>atoms.</a:t>
            </a:r>
            <a:endParaRPr lang="en-US" sz="2400" dirty="0" smtClean="0"/>
          </a:p>
          <a:p>
            <a:pPr marL="857256" lvl="1" indent="-342900">
              <a:defRPr sz="1800"/>
            </a:pPr>
            <a:r>
              <a:rPr sz="2200" dirty="0" smtClean="0"/>
              <a:t>NEVER </a:t>
            </a:r>
            <a:r>
              <a:rPr sz="2200" dirty="0"/>
              <a:t>change a subscript!</a:t>
            </a:r>
          </a:p>
          <a:p>
            <a:pPr marL="363681" lvl="0" indent="-249381">
              <a:buFontTx/>
              <a:buAutoNum type="arabicPeriod" startAt="3"/>
              <a:defRPr sz="1800"/>
            </a:pPr>
            <a:r>
              <a:rPr sz="2400" dirty="0"/>
              <a:t>Re-count atoms after each coefficient you write</a:t>
            </a:r>
          </a:p>
          <a:p>
            <a:pPr marL="363681" lvl="0" indent="-249381">
              <a:buFontTx/>
              <a:buAutoNum type="arabicPeriod" startAt="3"/>
              <a:defRPr sz="1800"/>
            </a:pPr>
            <a:r>
              <a:rPr sz="2400" dirty="0"/>
              <a:t>Balance H’s, then O’s</a:t>
            </a:r>
          </a:p>
          <a:p>
            <a:pPr marL="363681" lvl="0" indent="-249381">
              <a:buFontTx/>
              <a:buAutoNum type="arabicPeriod" startAt="3"/>
              <a:defRPr sz="1800"/>
            </a:pPr>
            <a:r>
              <a:rPr sz="2400" dirty="0"/>
              <a:t>Re-check the count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71062" y="439071"/>
            <a:ext cx="7055380" cy="14005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en-US" sz="4600" spc="-100" dirty="0" smtClean="0">
                <a:solidFill>
                  <a:schemeClr val="tx1"/>
                </a:solidFill>
              </a:rPr>
              <a:t>Balancing Equations</a:t>
            </a:r>
            <a:endParaRPr sz="4600" spc="-1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4913" y="3240131"/>
            <a:ext cx="4102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3681" lvl="0" indent="-249381">
              <a:buFontTx/>
              <a:buAutoNum type="arabicPeriod"/>
              <a:defRPr sz="1800"/>
            </a:pPr>
            <a:r>
              <a:rPr lang="en-US" sz="2800" dirty="0">
                <a:solidFill>
                  <a:schemeClr val="tx1"/>
                </a:solidFill>
              </a:rPr>
              <a:t>Count up starting atoms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874804"/>
              </p:ext>
            </p:extLst>
          </p:nvPr>
        </p:nvGraphicFramePr>
        <p:xfrm>
          <a:off x="2115404" y="4046762"/>
          <a:ext cx="4646764" cy="110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784"/>
                <a:gridCol w="2125490"/>
                <a:gridCol w="2125490"/>
              </a:tblGrid>
              <a:tr h="22564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Products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hape 79"/>
          <p:cNvSpPr txBox="1">
            <a:spLocks/>
          </p:cNvSpPr>
          <p:nvPr/>
        </p:nvSpPr>
        <p:spPr>
          <a:xfrm>
            <a:off x="1243847" y="1839601"/>
            <a:ext cx="3544535" cy="96323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spcBef>
                <a:spcPts val="800"/>
              </a:spcBef>
              <a:buSzTx/>
              <a:buFont typeface="Wingdings 3" charset="2"/>
              <a:buNone/>
              <a:defRPr sz="1800"/>
            </a:pP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en-US" sz="3600" dirty="0" smtClean="0">
                <a:ea typeface="Wingdings"/>
                <a:cs typeface="Wingdings"/>
                <a:sym typeface="Wingdings"/>
              </a:rPr>
              <a:t> 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+ O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808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98C723"/>
          </a:solidFill>
          <a:prstDash val="solid"/>
          <a:bevel/>
        </a:ln>
        <a:effectLst>
          <a:outerShdw blurRad="50800" dist="25400" rotWithShape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98C723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1319</TotalTime>
  <Words>654</Words>
  <Application>Microsoft Macintosh PowerPoint</Application>
  <PresentationFormat>On-screen Show (4:3)</PresentationFormat>
  <Paragraphs>179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Ion</vt:lpstr>
      <vt:lpstr>CHEMICAL EQUATIONS &amp; REACTIONS</vt:lpstr>
      <vt:lpstr>Describing Reactions</vt:lpstr>
      <vt:lpstr>Describing Reactions</vt:lpstr>
      <vt:lpstr>Describing Reactions</vt:lpstr>
      <vt:lpstr>Chemical Equations</vt:lpstr>
      <vt:lpstr>Law of Conservation of Matter</vt:lpstr>
      <vt:lpstr>Are they balanced?</vt:lpstr>
      <vt:lpstr>Rules for Balancing Equations</vt:lpstr>
      <vt:lpstr>Balancing Equations</vt:lpstr>
      <vt:lpstr>PowerPoint Presentation</vt:lpstr>
      <vt:lpstr>Balancing Equations</vt:lpstr>
      <vt:lpstr>Balancing Equations</vt:lpstr>
      <vt:lpstr>Balancing Equations</vt:lpstr>
      <vt:lpstr>Balancing Equations</vt:lpstr>
      <vt:lpstr>More Balancing Tips</vt:lpstr>
      <vt:lpstr>Learning Check</vt:lpstr>
      <vt:lpstr>Balancing Equations</vt:lpstr>
      <vt:lpstr>Balancing Equations</vt:lpstr>
      <vt:lpstr>Balancing Equations</vt:lpstr>
      <vt:lpstr>Balancing Equations</vt:lpstr>
      <vt:lpstr>Balancing Equations</vt:lpstr>
      <vt:lpstr>Balancing Equations</vt:lpstr>
      <vt:lpstr>Classifying Equations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EQUATIONS &amp; REACTIONS</dc:title>
  <dc:creator>Josh Patent</dc:creator>
  <cp:lastModifiedBy>RETI, VALERIE M.</cp:lastModifiedBy>
  <cp:revision>46</cp:revision>
  <dcterms:modified xsi:type="dcterms:W3CDTF">2016-02-01T17:12:27Z</dcterms:modified>
</cp:coreProperties>
</file>